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294" r:id="rId2"/>
    <p:sldId id="302" r:id="rId3"/>
    <p:sldId id="303" r:id="rId4"/>
    <p:sldId id="304" r:id="rId5"/>
    <p:sldId id="305" r:id="rId6"/>
    <p:sldId id="306" r:id="rId7"/>
    <p:sldId id="256" r:id="rId8"/>
    <p:sldId id="257" r:id="rId9"/>
    <p:sldId id="27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D440AA"/>
    <a:srgbClr val="34CCE0"/>
    <a:srgbClr val="FF66CC"/>
    <a:srgbClr val="FF3399"/>
    <a:srgbClr val="4DC759"/>
    <a:srgbClr val="26EE3E"/>
    <a:srgbClr val="E9E1B3"/>
    <a:srgbClr val="D440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43" autoAdjust="0"/>
    <p:restoredTop sz="94660"/>
  </p:normalViewPr>
  <p:slideViewPr>
    <p:cSldViewPr>
      <p:cViewPr>
        <p:scale>
          <a:sx n="73" d="100"/>
          <a:sy n="73" d="100"/>
        </p:scale>
        <p:origin x="-12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E8BF3F-0764-4A1F-A9C4-1C1FDEDECA9D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C6D4B6-8ADB-4B81-9F11-794A158992A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4BA62-E02C-4790-BDF2-A79D9A23C1E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A5297-24F4-440B-886F-E09CFFE4334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50F70-FBAF-43D2-BCA9-3E6CF51CCF52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AEC04-210C-4292-9088-ADAC90C90BC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4EB1D-2C39-4BDC-821A-E99AF667061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7339B-F5B4-481D-B4CB-26928B7595A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AA6FF-65A7-4870-8270-F97D5E4AC731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e-I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8D9F8-4CA0-44E1-BFF6-653001BD2BF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e-I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E5704-8977-496F-97E7-969B35F2A17B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e-I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81C17-65AA-4D59-9309-BFC8D603EC5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e-I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B7A7E-99AC-42EC-9465-FBF6600B860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3BF0B-35C8-4D06-A6DD-AC0371F7877A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CF56E-F2A0-4C33-A8BF-81D9DFDDF711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e-I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714F9-C41E-4FB7-87D6-C14E714CEE09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DE784-A1B7-452E-BC06-0587600AC71E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C9016-F4F1-46BD-A80E-422F61F2576A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11FDE-6FD6-4ACA-9A80-4935C0BC21EF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C0680-8FA9-4B79-9C92-A3E7E3216536}" type="slidenum">
              <a:rPr lang="he-IL" smtClean="0"/>
              <a:pPr>
                <a:defRPr/>
              </a:pPr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9A2DB-2E34-4AEC-9B39-6145C21CA02E}" type="slidenum">
              <a:rPr lang="he-IL" smtClean="0"/>
              <a:pPr>
                <a:defRPr/>
              </a:pPr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05DB8-605E-4B77-AFF1-964F3EC1CBFA}" type="slidenum">
              <a:rPr lang="he-IL" smtClean="0"/>
              <a:pPr>
                <a:defRPr/>
              </a:pPr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40A49-BD9C-4A10-8BE9-B48E8D3F04F9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12AD4-9E18-4375-8DF1-BEBFE78168AD}" type="slidenum">
              <a:rPr lang="he-IL" smtClean="0"/>
              <a:pPr>
                <a:defRPr/>
              </a:pPr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91DE2-1F78-4F47-979E-8C97E12D547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BC119-AA98-463A-9BD5-FE0098B3E933}" type="slidenum">
              <a:rPr lang="he-IL" smtClean="0"/>
              <a:pPr>
                <a:defRPr/>
              </a:pPr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F6DAE-8DAF-4BD1-B5B2-D8ADBB961A4F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48BA9-6139-4B45-B4C8-D9B07A3CE50F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1A067-252D-4900-9BFB-9834201076EE}" type="slidenum">
              <a:rPr lang="he-IL" smtClean="0"/>
              <a:pPr>
                <a:defRPr/>
              </a:pPr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462E6-9759-465D-B5E6-6AB2D18D4F27}" type="slidenum">
              <a:rPr lang="he-IL" smtClean="0"/>
              <a:pPr>
                <a:defRPr/>
              </a:pPr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58C86-1AF3-4168-AFC9-51B15D5EA795}" type="slidenum">
              <a:rPr lang="he-IL" smtClean="0"/>
              <a:pPr>
                <a:defRPr/>
              </a:pPr>
              <a:t>41</a:t>
            </a:fld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C5383-4E7D-4A35-8955-8C564DBB2E4F}" type="slidenum">
              <a:rPr lang="he-IL" smtClean="0"/>
              <a:pPr>
                <a:defRPr/>
              </a:pPr>
              <a:t>42</a:t>
            </a:fld>
            <a:endParaRPr 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7321D-B29A-48A9-BCA1-4A0C09364104}" type="slidenum">
              <a:rPr lang="he-IL" smtClean="0"/>
              <a:pPr>
                <a:defRPr/>
              </a:pPr>
              <a:t>43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2056E-A96B-4288-B9F2-4399DECF2B4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F2237-3AEA-4EAF-B9D0-C6C8FDBDB781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41E53-EB71-45A0-AAA8-93AB34704B80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3C8EF-57D5-41F6-9F43-B279104EC7A3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87C61-3B50-4B51-92B3-B9F8F3CF242A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77BD4-F4CB-418D-8A31-FAC8ACD845EA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8956-A73B-4AC9-8519-BE458E133C8E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FC96-CED7-410C-A99C-E3E01BDFC03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CCB4-4EAE-4E9F-BFA8-06ED0C708DF6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E613-8082-4382-83B6-F6B2846A2A2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8AF8-E03B-4D2F-8879-6C95AED1E468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02E5-F066-47CB-80AA-BA3B594D400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DEB6-E6C0-4B7F-82BF-76325D22F498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1C08-E033-473C-A65E-42687753785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E36A-416E-4089-A666-3D7CF98B2622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EDDE-766A-4D09-B78A-D2F26D59A6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D73A-50FF-41DC-9D8B-FD823285C392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A2D2-B006-465B-8482-245CB00C78E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A79C-92E1-41D1-8195-D6915D8C43CB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DCEF-E0D3-4917-A56A-DBB387AFE07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9542-8D50-4701-89D6-FBD2642CDB06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62AF-45C0-44BD-8633-036539BE869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7F47-4E1E-4E4F-9E54-FAEC1CE7830E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A2E4-4F70-46FC-A7BD-6B6A5A6F9F3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B298-7A0C-4210-AC16-2D46A22302E0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EA9A-862B-434C-9F84-6276CA3B200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53AC-1D17-4739-962A-EEEA15EDEE64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976B-A46D-43CB-9874-8B31EFDA054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2C15B-13CC-4A14-9EAD-30874FE48AD1}" type="datetimeFigureOut">
              <a:rPr lang="he-IL"/>
              <a:pPr>
                <a:defRPr/>
              </a:pPr>
              <a:t>י"ז/חשון/תשע"ז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979CE7-55CF-4575-A73E-FC4088847A5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3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4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slide" Target="slide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9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eem\Desktop\&#1583;&#1608;&#1585;&#1575;\5lredm.wav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7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2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7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27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7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7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7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eem\Desktop\&#1583;&#1608;&#1585;&#1575;\aljskfh.wav" TargetMode="Externa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rot="20638751">
            <a:off x="1018693" y="2180614"/>
            <a:ext cx="6333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Singular and plural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nouns</a:t>
            </a:r>
            <a:endParaRPr lang="he-I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6132513"/>
            <a:ext cx="5032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C:\Users\reem\Desktop\دورا\drmaze4.gif"/>
          <p:cNvPicPr>
            <a:picLocks noChangeAspect="1" noChangeArrowheads="1"/>
          </p:cNvPicPr>
          <p:nvPr/>
        </p:nvPicPr>
        <p:blipFill>
          <a:blip r:embed="rId6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8" action="ppaction://hlinksldjump"/>
          </p:cNvPr>
          <p:cNvSpPr/>
          <p:nvPr/>
        </p:nvSpPr>
        <p:spPr>
          <a:xfrm>
            <a:off x="0" y="5949950"/>
            <a:ext cx="900113" cy="908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200" b="1" dirty="0">
              <a:latin typeface="Traditional Arabic" pitchFamily="2" charset="-78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5851 L -0.00381 -0.22617 " pathEditMode="relative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581525"/>
            <a:ext cx="5048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500702"/>
            <a:ext cx="900113" cy="13572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latin typeface="Traditional Arabic" pitchFamily="2" charset="-78"/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4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b="1" dirty="0">
              <a:latin typeface="Traditional Arabic" pitchFamily="2" charset="-78"/>
            </a:endParaRPr>
          </a:p>
        </p:txBody>
      </p:sp>
      <p:pic>
        <p:nvPicPr>
          <p:cNvPr id="6150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10243 1.4814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581525"/>
            <a:ext cx="5032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1" y="5286388"/>
            <a:ext cx="857224" cy="1571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200" b="1" dirty="0">
              <a:latin typeface="Traditional Arabic" pitchFamily="2" charset="-78"/>
            </a:endParaRPr>
          </a:p>
        </p:txBody>
      </p:sp>
      <p:pic>
        <p:nvPicPr>
          <p:cNvPr id="7174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15264E-6 L -5.55556E-7 0.11539 " pathEditMode="relative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445125"/>
            <a:ext cx="5032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429264"/>
            <a:ext cx="900113" cy="1428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200" b="1" dirty="0">
              <a:latin typeface="Traditional Arabic" pitchFamily="2" charset="-78"/>
            </a:endParaRPr>
          </a:p>
        </p:txBody>
      </p:sp>
      <p:pic>
        <p:nvPicPr>
          <p:cNvPr id="8198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2058 L -0.11406 0.020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5445125"/>
            <a:ext cx="5032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500702"/>
            <a:ext cx="900113" cy="1357298"/>
          </a:xfrm>
          <a:prstGeom prst="leftArrow">
            <a:avLst>
              <a:gd name="adj1" fmla="val 50000"/>
              <a:gd name="adj2" fmla="val 52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2000" b="1" dirty="0">
              <a:latin typeface="Traditional Arabic" pitchFamily="2" charset="-78"/>
            </a:endParaRPr>
          </a:p>
        </p:txBody>
      </p:sp>
      <p:pic>
        <p:nvPicPr>
          <p:cNvPr id="9222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8446E-6 L 0.00399 -0.273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573463"/>
            <a:ext cx="5032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429264"/>
            <a:ext cx="900113" cy="1428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200" b="1" dirty="0">
              <a:latin typeface="Traditional Arabic" pitchFamily="2" charset="-78"/>
            </a:endParaRPr>
          </a:p>
        </p:txBody>
      </p:sp>
      <p:pic>
        <p:nvPicPr>
          <p:cNvPr id="10246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4838E-6 L 0.1142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429000"/>
            <a:ext cx="5032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214950"/>
            <a:ext cx="928662" cy="1643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</p:txBody>
      </p:sp>
      <p:pic>
        <p:nvPicPr>
          <p:cNvPr id="11270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8002E-6 L -0.00382 -0.126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565400"/>
            <a:ext cx="5032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286388"/>
            <a:ext cx="928662" cy="1571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b="1" dirty="0">
              <a:latin typeface="Traditional Arabic" pitchFamily="2" charset="-78"/>
            </a:endParaRPr>
          </a:p>
        </p:txBody>
      </p:sp>
      <p:pic>
        <p:nvPicPr>
          <p:cNvPr id="12294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2535E-8 L 0.34254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565400"/>
            <a:ext cx="5048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286388"/>
            <a:ext cx="900113" cy="1571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b="1" dirty="0">
              <a:latin typeface="Traditional Arabic" pitchFamily="2" charset="-78"/>
            </a:endParaRPr>
          </a:p>
        </p:txBody>
      </p:sp>
      <p:pic>
        <p:nvPicPr>
          <p:cNvPr id="13318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148E-6 L -0.004 0.42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516563"/>
            <a:ext cx="5048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4929198"/>
            <a:ext cx="900113" cy="19288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050" b="1" dirty="0">
              <a:latin typeface="Traditional Arabic" pitchFamily="2" charset="-78"/>
            </a:endParaRPr>
          </a:p>
        </p:txBody>
      </p:sp>
      <p:pic>
        <p:nvPicPr>
          <p:cNvPr id="14342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66E-6 L 0.1104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Comic Sans MS" pitchFamily="66" charset="0"/>
              </a:rPr>
              <a:t>Add </a:t>
            </a:r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en-US" sz="4000" dirty="0">
                <a:latin typeface="Comic Sans MS" pitchFamily="66" charset="0"/>
              </a:rPr>
              <a:t> to make nouns plural that </a:t>
            </a:r>
            <a:r>
              <a:rPr lang="en-US" sz="4000" b="1" dirty="0">
                <a:solidFill>
                  <a:srgbClr val="990033"/>
                </a:solidFill>
                <a:latin typeface="Comic Sans MS" pitchFamily="66" charset="0"/>
              </a:rPr>
              <a:t>end</a:t>
            </a:r>
            <a:r>
              <a:rPr lang="en-US" sz="4000" dirty="0">
                <a:latin typeface="Comic Sans MS" pitchFamily="66" charset="0"/>
              </a:rPr>
              <a:t> with: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53072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s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 smtClean="0">
                <a:latin typeface="Comic Sans MS" pitchFamily="66" charset="0"/>
              </a:rPr>
              <a:t>Buses</a:t>
            </a:r>
            <a:endParaRPr lang="en-US" sz="3600" dirty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x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taxes</a:t>
            </a:r>
          </a:p>
          <a:p>
            <a:pPr algn="l" rtl="0">
              <a:lnSpc>
                <a:spcPct val="90000"/>
              </a:lnSpc>
            </a:pPr>
            <a:r>
              <a:rPr lang="en-US" sz="4000" dirty="0" err="1">
                <a:latin typeface="Comic Sans MS" pitchFamily="66" charset="0"/>
              </a:rPr>
              <a:t>ch</a:t>
            </a:r>
            <a:endParaRPr lang="en-US" sz="4000" dirty="0">
              <a:latin typeface="Comic Sans MS" pitchFamily="66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benches</a:t>
            </a:r>
          </a:p>
          <a:p>
            <a:pPr algn="l" rtl="0">
              <a:lnSpc>
                <a:spcPct val="90000"/>
              </a:lnSpc>
            </a:pPr>
            <a:r>
              <a:rPr lang="en-US" sz="4000" dirty="0" err="1">
                <a:latin typeface="Comic Sans MS" pitchFamily="66" charset="0"/>
              </a:rPr>
              <a:t>sh</a:t>
            </a:r>
            <a:endParaRPr lang="en-US" sz="4000" dirty="0">
              <a:latin typeface="Comic Sans MS" pitchFamily="66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dishes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979712" y="1988840"/>
            <a:ext cx="504056" cy="576064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979712" y="3284984"/>
            <a:ext cx="453008" cy="576064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411760" y="4581128"/>
            <a:ext cx="609600" cy="533400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2051720" y="5805264"/>
            <a:ext cx="609600" cy="533400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5373688"/>
            <a:ext cx="5048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143512"/>
            <a:ext cx="1000100" cy="17144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b="1" dirty="0">
              <a:latin typeface="Traditional Arabic" pitchFamily="2" charset="-78"/>
            </a:endParaRPr>
          </a:p>
        </p:txBody>
      </p:sp>
      <p:pic>
        <p:nvPicPr>
          <p:cNvPr id="15366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8233E-6 L 0.00399 -0.262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573463"/>
            <a:ext cx="5048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214950"/>
            <a:ext cx="928662" cy="1643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b="1" dirty="0">
              <a:latin typeface="Traditional Arabic" pitchFamily="2" charset="-78"/>
            </a:endParaRPr>
          </a:p>
        </p:txBody>
      </p:sp>
      <p:pic>
        <p:nvPicPr>
          <p:cNvPr id="16390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74838E-6 L 0.1142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429000"/>
            <a:ext cx="5048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5214950"/>
            <a:ext cx="900113" cy="1643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200" b="1" dirty="0">
              <a:latin typeface="Traditional Arabic" pitchFamily="2" charset="-78"/>
            </a:endParaRPr>
          </a:p>
        </p:txBody>
      </p:sp>
      <p:pic>
        <p:nvPicPr>
          <p:cNvPr id="17414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002E-6 L -0.00382 -0.283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557338"/>
            <a:ext cx="5048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4929198"/>
            <a:ext cx="900113" cy="19288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200" b="1" dirty="0">
              <a:latin typeface="Traditional Arabic" pitchFamily="2" charset="-78"/>
            </a:endParaRPr>
          </a:p>
        </p:txBody>
      </p:sp>
      <p:pic>
        <p:nvPicPr>
          <p:cNvPr id="18438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087 L -0.45278 -0.01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341438"/>
            <a:ext cx="5032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7" action="ppaction://hlinksldjump"/>
          </p:cNvPr>
          <p:cNvSpPr/>
          <p:nvPr/>
        </p:nvSpPr>
        <p:spPr>
          <a:xfrm>
            <a:off x="0" y="4857760"/>
            <a:ext cx="900113" cy="2000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raditional Arabic" pitchFamily="2" charset="-78"/>
                <a:cs typeface="Traditional Arabic" pitchFamily="2" charset="-78"/>
              </a:rPr>
              <a:t>continue</a:t>
            </a:r>
            <a:endParaRPr lang="he-IL" sz="1100" b="1" dirty="0">
              <a:latin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200" b="1" dirty="0">
              <a:latin typeface="Traditional Arabic" pitchFamily="2" charset="-78"/>
            </a:endParaRPr>
          </a:p>
        </p:txBody>
      </p:sp>
      <p:pic>
        <p:nvPicPr>
          <p:cNvPr id="19462" name="Picture 2" descr="C:\Users\reem\Desktop\دورا\drmaze4.gif"/>
          <p:cNvPicPr>
            <a:picLocks noChangeAspect="1" noChangeArrowheads="1"/>
          </p:cNvPicPr>
          <p:nvPr/>
        </p:nvPicPr>
        <p:blipFill>
          <a:blip r:embed="rId8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7345E-6 L 4.44444E-6 -0.12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49275"/>
            <a:ext cx="5032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/>
          <p:cNvSpPr/>
          <p:nvPr/>
        </p:nvSpPr>
        <p:spPr>
          <a:xfrm>
            <a:off x="1" y="5572140"/>
            <a:ext cx="857224" cy="12858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raditional Arabic" pitchFamily="2" charset="-78"/>
                <a:cs typeface="Traditional Arabic" pitchFamily="2" charset="-78"/>
              </a:rPr>
              <a:t>The end</a:t>
            </a:r>
            <a:endParaRPr lang="he-IL" sz="1200" b="1" dirty="0">
              <a:latin typeface="Traditional Arabic" pitchFamily="2" charset="-78"/>
            </a:endParaRPr>
          </a:p>
        </p:txBody>
      </p:sp>
      <p:pic>
        <p:nvPicPr>
          <p:cNvPr id="20486" name="Picture 2" descr="C:\Users\reem\Desktop\دورا\drmaze4.gif"/>
          <p:cNvPicPr>
            <a:picLocks noChangeAspect="1" noChangeArrowheads="1"/>
          </p:cNvPicPr>
          <p:nvPr/>
        </p:nvPicPr>
        <p:blipFill>
          <a:blip r:embed="rId7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L -0.31893 -0.01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גל 3"/>
          <p:cNvSpPr/>
          <p:nvPr/>
        </p:nvSpPr>
        <p:spPr>
          <a:xfrm rot="20987611">
            <a:off x="6500813" y="1971675"/>
            <a:ext cx="2451100" cy="2378075"/>
          </a:xfrm>
          <a:prstGeom prst="wave">
            <a:avLst>
              <a:gd name="adj1" fmla="val 12720"/>
              <a:gd name="adj2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raditional Arabic" pitchFamily="2" charset="-78"/>
                <a:cs typeface="Traditional Arabic" pitchFamily="2" charset="-78"/>
              </a:rPr>
              <a:t>I found my friend…</a:t>
            </a:r>
            <a:endParaRPr lang="ar-SA" sz="2800" dirty="0">
              <a:latin typeface="Traditional Arabic" pitchFamily="2" charset="-78"/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latin typeface="Traditional Arabic" pitchFamily="2" charset="-78"/>
                <a:cs typeface="Traditional Arabic" pitchFamily="2" charset="-78"/>
              </a:rPr>
              <a:t>* </a:t>
            </a:r>
            <a:r>
              <a:rPr lang="en-US" sz="2800" dirty="0" smtClean="0">
                <a:latin typeface="Traditional Arabic" pitchFamily="2" charset="-78"/>
                <a:cs typeface="Traditional Arabic" pitchFamily="2" charset="-78"/>
              </a:rPr>
              <a:t>Great job</a:t>
            </a:r>
            <a:r>
              <a:rPr lang="ar-SA" sz="2800" dirty="0" smtClean="0">
                <a:latin typeface="Traditional Arabic" pitchFamily="2" charset="-78"/>
                <a:cs typeface="Traditional Arabic" pitchFamily="2" charset="-78"/>
              </a:rPr>
              <a:t>*</a:t>
            </a:r>
            <a:endParaRPr lang="he-IL" sz="2800" dirty="0">
              <a:latin typeface="Traditional Arabic" pitchFamily="2" charset="-78"/>
            </a:endParaRPr>
          </a:p>
        </p:txBody>
      </p:sp>
      <p:pic>
        <p:nvPicPr>
          <p:cNvPr id="20482" name="Picture 2" descr="C:\Users\reem\Desktop\دورا\dora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0353">
            <a:off x="6743767" y="127427"/>
            <a:ext cx="2376262" cy="158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מלבן 4">
            <a:hlinkClick r:id="rId6" action="ppaction://hlinksldjump"/>
          </p:cNvPr>
          <p:cNvSpPr/>
          <p:nvPr/>
        </p:nvSpPr>
        <p:spPr>
          <a:xfrm>
            <a:off x="5311292" y="5934670"/>
            <a:ext cx="38327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play again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מלבן 5">
            <a:hlinkClick r:id="" action="ppaction://hlinkshowjump?jump=endshow"/>
          </p:cNvPr>
          <p:cNvSpPr/>
          <p:nvPr/>
        </p:nvSpPr>
        <p:spPr>
          <a:xfrm>
            <a:off x="0" y="5934670"/>
            <a:ext cx="25202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finish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11" name="Picture 7" descr="http://img10.glitterfy.com/graphics/70/dor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64983">
            <a:off x="29298" y="209825"/>
            <a:ext cx="1809751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872 0.00417 C -0.67605 0.11032 -0.61337 0.21739 -0.50816 0.20491 C -0.40296 0.19288 -0.17587 -0.02174 -0.10869 -0.0659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39552" y="620688"/>
            <a:ext cx="79208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Try again</a:t>
            </a:r>
            <a:endParaRPr lang="he-IL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aditional Arabic" pitchFamily="2" charset="-78"/>
            </a:endParaRPr>
          </a:p>
        </p:txBody>
      </p:sp>
      <p:pic>
        <p:nvPicPr>
          <p:cNvPr id="73734" name="Picture 6" descr="http://www.sultanyat-jeddah.com/sjyg/07/img/10-12/11/noway_nov_07_baby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348880"/>
            <a:ext cx="2448272" cy="31630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מלבן 7">
            <a:hlinkClick r:id="" action="ppaction://hlinkshowjump?jump=lastslideviewed"/>
          </p:cNvPr>
          <p:cNvSpPr/>
          <p:nvPr/>
        </p:nvSpPr>
        <p:spPr>
          <a:xfrm>
            <a:off x="251520" y="5805264"/>
            <a:ext cx="309634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Click here to return</a:t>
            </a:r>
            <a:endParaRPr lang="he-I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2" charset="-78"/>
            </a:endParaRPr>
          </a:p>
        </p:txBody>
      </p:sp>
      <p:pic>
        <p:nvPicPr>
          <p:cNvPr id="5" name="5lred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30233" y="332656"/>
            <a:ext cx="90137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Traditional Arabic" pitchFamily="2" charset="-78"/>
              </a:rPr>
              <a:t>The plural noun of : sky</a:t>
            </a:r>
            <a:endParaRPr lang="he-IL" sz="4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מלבן עם פינות מעוגלות באותו צד 5">
            <a:hlinkClick r:id="rId5" action="ppaction://hlinksldjump"/>
          </p:cNvPr>
          <p:cNvSpPr/>
          <p:nvPr/>
        </p:nvSpPr>
        <p:spPr>
          <a:xfrm>
            <a:off x="3286116" y="2420888"/>
            <a:ext cx="4814276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skys</a:t>
            </a:r>
            <a:endParaRPr lang="he-IL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מלבן עם פינות מעוגלות באותו צד 6">
            <a:hlinkClick r:id="rId6" action="ppaction://hlinksldjump"/>
          </p:cNvPr>
          <p:cNvSpPr/>
          <p:nvPr/>
        </p:nvSpPr>
        <p:spPr>
          <a:xfrm>
            <a:off x="1000100" y="3429000"/>
            <a:ext cx="4868044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skies</a:t>
            </a:r>
            <a:endParaRPr lang="he-IL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מלבן עם פינות מעוגלות באותו צד 7">
            <a:hlinkClick r:id="rId5" action="ppaction://hlinksldjump"/>
          </p:cNvPr>
          <p:cNvSpPr/>
          <p:nvPr/>
        </p:nvSpPr>
        <p:spPr>
          <a:xfrm>
            <a:off x="142844" y="4509120"/>
            <a:ext cx="5286412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skes</a:t>
            </a:r>
            <a:endParaRPr lang="he-IL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עם פינות מעוגלות באותו צד 7">
            <a:hlinkClick r:id="rId5" action="ppaction://hlinksldjump"/>
          </p:cNvPr>
          <p:cNvSpPr/>
          <p:nvPr/>
        </p:nvSpPr>
        <p:spPr>
          <a:xfrm>
            <a:off x="4139952" y="2204864"/>
            <a:ext cx="4680520" cy="864096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matoies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he-I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מלבן עם פינות מעוגלות באותו צד 8">
            <a:hlinkClick r:id="rId6" action="ppaction://hlinksldjump"/>
          </p:cNvPr>
          <p:cNvSpPr/>
          <p:nvPr/>
        </p:nvSpPr>
        <p:spPr>
          <a:xfrm>
            <a:off x="683568" y="4725144"/>
            <a:ext cx="5715040" cy="864096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Tomatoes </a:t>
            </a:r>
            <a:endParaRPr lang="he-I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מלבן עם פינות מעוגלות באותו צד 9">
            <a:hlinkClick r:id="rId5" action="ppaction://hlinksldjump"/>
          </p:cNvPr>
          <p:cNvSpPr/>
          <p:nvPr/>
        </p:nvSpPr>
        <p:spPr>
          <a:xfrm>
            <a:off x="1500166" y="3429000"/>
            <a:ext cx="5786478" cy="864096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Tomatos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he-I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67544" y="332657"/>
            <a:ext cx="8495928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raditional Arabic" pitchFamily="2" charset="-78"/>
              </a:rPr>
              <a:t>The plural noun of : 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raditional Arabic" pitchFamily="2" charset="-78"/>
              </a:rPr>
              <a:t>tomato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Traditional Arabic" pitchFamily="2" charset="-78"/>
            </a:endParaRPr>
          </a:p>
          <a:p>
            <a:pPr>
              <a:defRPr/>
            </a:pP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Comic Sans MS" pitchFamily="66" charset="0"/>
              </a:rPr>
              <a:t>Add </a:t>
            </a:r>
            <a:r>
              <a:rPr lang="en-US" sz="4000" b="1" u="sng" dirty="0" err="1">
                <a:latin typeface="Comic Sans MS" pitchFamily="66" charset="0"/>
              </a:rPr>
              <a:t>ies</a:t>
            </a:r>
            <a:r>
              <a:rPr lang="en-US" sz="4000" dirty="0">
                <a:latin typeface="Comic Sans MS" pitchFamily="66" charset="0"/>
              </a:rPr>
              <a:t> to make nouns plural that </a:t>
            </a:r>
            <a:r>
              <a:rPr lang="en-US" sz="4000" b="1" dirty="0">
                <a:solidFill>
                  <a:srgbClr val="990033"/>
                </a:solidFill>
                <a:latin typeface="Comic Sans MS" pitchFamily="66" charset="0"/>
              </a:rPr>
              <a:t>end</a:t>
            </a:r>
            <a:r>
              <a:rPr lang="en-US" sz="4000" dirty="0">
                <a:latin typeface="Comic Sans MS" pitchFamily="66" charset="0"/>
              </a:rPr>
              <a:t> with a </a:t>
            </a:r>
            <a:r>
              <a:rPr lang="en-US" sz="4000" dirty="0">
                <a:solidFill>
                  <a:srgbClr val="990033"/>
                </a:solidFill>
                <a:latin typeface="Comic Sans MS" pitchFamily="66" charset="0"/>
              </a:rPr>
              <a:t>consonant </a:t>
            </a:r>
            <a:r>
              <a:rPr lang="en-US" sz="4000" dirty="0">
                <a:latin typeface="Comic Sans MS" pitchFamily="66" charset="0"/>
              </a:rPr>
              <a:t>and a </a:t>
            </a:r>
            <a:r>
              <a:rPr lang="en-US" sz="4000" dirty="0">
                <a:solidFill>
                  <a:srgbClr val="990033"/>
                </a:solidFill>
                <a:latin typeface="Comic Sans MS" pitchFamily="66" charset="0"/>
              </a:rPr>
              <a:t>y</a:t>
            </a:r>
            <a:r>
              <a:rPr lang="en-US" sz="4000" dirty="0">
                <a:latin typeface="Comic Sans MS" pitchFamily="66" charset="0"/>
              </a:rPr>
              <a:t>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lady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ladies</a:t>
            </a:r>
          </a:p>
          <a:p>
            <a:pPr lvl="1" algn="l" rtl="0">
              <a:lnSpc>
                <a:spcPct val="90000"/>
              </a:lnSpc>
              <a:buNone/>
            </a:pPr>
            <a:endParaRPr lang="en-US" sz="3600" dirty="0">
              <a:latin typeface="Comic Sans MS" pitchFamily="66" charset="0"/>
            </a:endParaRPr>
          </a:p>
          <a:p>
            <a:pPr lvl="1" algn="l" rtl="0">
              <a:lnSpc>
                <a:spcPct val="90000"/>
              </a:lnSpc>
            </a:pPr>
            <a:endParaRPr lang="en-US" sz="3600" dirty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fry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fries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907704" y="2060848"/>
            <a:ext cx="685800" cy="609600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691680" y="4581128"/>
            <a:ext cx="720080" cy="648072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0248" name="Picture 8" descr="f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39939"/>
            <a:ext cx="3276600" cy="1965325"/>
          </a:xfrm>
          <a:prstGeom prst="rect">
            <a:avLst/>
          </a:prstGeom>
          <a:noFill/>
        </p:spPr>
      </p:pic>
      <p:pic>
        <p:nvPicPr>
          <p:cNvPr id="10249" name="Picture 9" descr="LAD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0193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עם פינות מעוגלות באותו צד 5">
            <a:hlinkClick r:id="rId5" action="ppaction://hlinksldjump"/>
          </p:cNvPr>
          <p:cNvSpPr/>
          <p:nvPr/>
        </p:nvSpPr>
        <p:spPr>
          <a:xfrm>
            <a:off x="2928926" y="2420888"/>
            <a:ext cx="5099458" cy="8640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</a:t>
            </a:r>
            <a:endParaRPr lang="he-IL" sz="9600" dirty="0">
              <a:latin typeface="Comic Sans MS" pitchFamily="66" charset="0"/>
            </a:endParaRPr>
          </a:p>
        </p:txBody>
      </p:sp>
      <p:sp>
        <p:nvSpPr>
          <p:cNvPr id="7" name="מלבן עם פינות מעוגלות באותו צד 6">
            <a:hlinkClick r:id="rId6" action="ppaction://hlinksldjump"/>
          </p:cNvPr>
          <p:cNvSpPr/>
          <p:nvPr/>
        </p:nvSpPr>
        <p:spPr>
          <a:xfrm>
            <a:off x="1785918" y="3429000"/>
            <a:ext cx="5357850" cy="8640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an</a:t>
            </a:r>
            <a:endParaRPr lang="he-IL" sz="8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188640"/>
            <a:ext cx="87869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raditional Arabic" pitchFamily="2" charset="-78"/>
              </a:rPr>
              <a:t>My brother builds ____ house.</a:t>
            </a:r>
            <a:endParaRPr lang="he-IL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ות מעוגלות באותו צד 4">
            <a:hlinkClick r:id="rId5" action="ppaction://hlinksldjump"/>
          </p:cNvPr>
          <p:cNvSpPr/>
          <p:nvPr/>
        </p:nvSpPr>
        <p:spPr>
          <a:xfrm>
            <a:off x="3428992" y="2492896"/>
            <a:ext cx="4815416" cy="86409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mens</a:t>
            </a:r>
            <a:endParaRPr lang="he-IL" sz="7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מלבן עם פינות מעוגלות באותו צד 5">
            <a:hlinkClick r:id="rId6" action="ppaction://hlinksldjump"/>
          </p:cNvPr>
          <p:cNvSpPr/>
          <p:nvPr/>
        </p:nvSpPr>
        <p:spPr>
          <a:xfrm>
            <a:off x="611560" y="4509120"/>
            <a:ext cx="4643470" cy="86409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men</a:t>
            </a:r>
            <a:endParaRPr lang="he-IL" sz="7200" dirty="0">
              <a:latin typeface="Comic Sans MS" pitchFamily="66" charset="0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1714480" y="3429000"/>
            <a:ext cx="4714908" cy="864096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mans</a:t>
            </a:r>
            <a:endParaRPr lang="he-IL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raditional Arabic" pitchFamily="2" charset="-78"/>
              </a:rPr>
              <a:t>The plural noun of : man</a:t>
            </a:r>
            <a:endParaRPr lang="he-IL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eaLnBrk="0" hangingPunct="0">
              <a:defRPr/>
            </a:pP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 eat five _______ in the morning.</a:t>
            </a:r>
            <a:endParaRPr lang="he-IL" sz="3600" b="1" dirty="0">
              <a:ln w="1143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2786050" y="2492896"/>
            <a:ext cx="5458358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eggies</a:t>
            </a:r>
            <a:endParaRPr lang="he-IL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285720" y="4500570"/>
            <a:ext cx="5429288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eggs</a:t>
            </a:r>
            <a:endParaRPr lang="he-I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1285852" y="3500438"/>
            <a:ext cx="5513266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egges</a:t>
            </a:r>
            <a:endParaRPr lang="he-I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Diana has an ______</a:t>
            </a:r>
            <a:endParaRPr lang="he-IL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2714612" y="2492896"/>
            <a:ext cx="5529796" cy="86409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Jacket </a:t>
            </a:r>
            <a:endParaRPr lang="he-IL" sz="2800" b="1" dirty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66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1857356" y="3429000"/>
            <a:ext cx="4643470" cy="86409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Umbrella </a:t>
            </a:r>
            <a:endParaRPr lang="he-IL" sz="2800" dirty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539552" y="332656"/>
            <a:ext cx="8249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 have an _____ and a ______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</a:endParaRPr>
          </a:p>
        </p:txBody>
      </p:sp>
      <p:sp>
        <p:nvSpPr>
          <p:cNvPr id="8" name="מלבן עם פינות מעוגלות באותו צד 7">
            <a:hlinkClick r:id="rId5" action="ppaction://hlinksldjump"/>
          </p:cNvPr>
          <p:cNvSpPr/>
          <p:nvPr/>
        </p:nvSpPr>
        <p:spPr>
          <a:xfrm>
            <a:off x="1714480" y="3786190"/>
            <a:ext cx="5429288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4000" b="1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Tomato/ orange</a:t>
            </a:r>
            <a:endParaRPr lang="he-IL" sz="4000" b="1" dirty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מלבן עם פינות מעוגלות באותו צד 8">
            <a:hlinkClick r:id="rId6" action="ppaction://hlinksldjump"/>
          </p:cNvPr>
          <p:cNvSpPr/>
          <p:nvPr/>
        </p:nvSpPr>
        <p:spPr>
          <a:xfrm>
            <a:off x="3000364" y="2857496"/>
            <a:ext cx="5715040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Orange / tomato</a:t>
            </a:r>
            <a:endParaRPr lang="he-IL" sz="2800" b="1" dirty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66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מלבן עם פינות מעוגלות באותו צד 9">
            <a:hlinkClick r:id="rId5" action="ppaction://hlinksldjump"/>
          </p:cNvPr>
          <p:cNvSpPr/>
          <p:nvPr/>
        </p:nvSpPr>
        <p:spPr>
          <a:xfrm>
            <a:off x="683568" y="4869160"/>
            <a:ext cx="5143536" cy="864096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Orange/ apple </a:t>
            </a:r>
            <a:endParaRPr lang="he-IL" sz="3600" b="1" dirty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23528" y="332656"/>
            <a:ext cx="858829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4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raditional Arabic" pitchFamily="2" charset="-78"/>
              </a:rPr>
              <a:t>The pupils wait for the ____</a:t>
            </a:r>
            <a:endParaRPr lang="he-IL" sz="4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2357422" y="2285992"/>
            <a:ext cx="6024162" cy="8640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busies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1115616" y="3501008"/>
            <a:ext cx="5786478" cy="8640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uses </a:t>
            </a:r>
            <a:endParaRPr lang="he-IL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357158" y="4581128"/>
            <a:ext cx="5857916" cy="8640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buss</a:t>
            </a:r>
            <a:endParaRPr lang="he-I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188640"/>
            <a:ext cx="882047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 plural noun of mouse: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5292080" y="2636912"/>
            <a:ext cx="2232248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mouss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7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899592" y="4797152"/>
            <a:ext cx="1944216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Mice 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7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2857488" y="3571876"/>
            <a:ext cx="2220848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mouses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7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770590" y="260648"/>
            <a:ext cx="7185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raditional Arabic" pitchFamily="2" charset="-78"/>
              </a:rPr>
              <a:t>Put the books at the : </a:t>
            </a:r>
            <a:endParaRPr lang="he-IL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מלבן עם פינות מעוגלות באותו צד 7">
            <a:hlinkClick r:id="rId5" action="ppaction://hlinksldjump"/>
          </p:cNvPr>
          <p:cNvSpPr/>
          <p:nvPr/>
        </p:nvSpPr>
        <p:spPr>
          <a:xfrm>
            <a:off x="4139952" y="2071678"/>
            <a:ext cx="2952328" cy="864096"/>
          </a:xfrm>
          <a:prstGeom prst="round2SameRect">
            <a:avLst/>
          </a:prstGeom>
          <a:solidFill>
            <a:srgbClr val="E9E1B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shelfs</a:t>
            </a:r>
            <a:r>
              <a:rPr lang="ar-S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he-IL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מלבן עם פינות מעוגלות באותו צד 8">
            <a:hlinkClick r:id="rId6" action="ppaction://hlinksldjump"/>
          </p:cNvPr>
          <p:cNvSpPr/>
          <p:nvPr/>
        </p:nvSpPr>
        <p:spPr>
          <a:xfrm>
            <a:off x="4211960" y="4509120"/>
            <a:ext cx="2664296" cy="720080"/>
          </a:xfrm>
          <a:prstGeom prst="round2SameRect">
            <a:avLst/>
          </a:prstGeom>
          <a:solidFill>
            <a:srgbClr val="E9E1B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shelves</a:t>
            </a:r>
            <a:endParaRPr lang="he-IL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DC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מלבן עם פינות מעוגלות באותו צד 9">
            <a:hlinkClick r:id="rId5" action="ppaction://hlinksldjump"/>
          </p:cNvPr>
          <p:cNvSpPr/>
          <p:nvPr/>
        </p:nvSpPr>
        <p:spPr>
          <a:xfrm>
            <a:off x="2051720" y="3284984"/>
            <a:ext cx="2592288" cy="864096"/>
          </a:xfrm>
          <a:prstGeom prst="round2SameRect">
            <a:avLst/>
          </a:prstGeom>
          <a:solidFill>
            <a:srgbClr val="E9E1B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DC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shelfes</a:t>
            </a:r>
            <a:endParaRPr lang="he-IL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427387" y="188640"/>
            <a:ext cx="87166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Traditional Arabic" pitchFamily="2" charset="-78"/>
              </a:rPr>
              <a:t>The plural noun of potato:</a:t>
            </a:r>
            <a:endParaRPr lang="he-I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latin typeface="Traditional Arabic" pitchFamily="2" charset="-78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3428992" y="2564904"/>
            <a:ext cx="4095336" cy="86409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potato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A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2000232" y="3643314"/>
            <a:ext cx="3647898" cy="86409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potatoes  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A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971600" y="4857760"/>
            <a:ext cx="2664296" cy="86409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potatos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he-I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A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27549" y="0"/>
            <a:ext cx="917154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The singular noun of thieves:</a:t>
            </a:r>
            <a:endParaRPr lang="he-IL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latin typeface="Traditional Arabic" pitchFamily="2" charset="-78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3635896" y="3429000"/>
            <a:ext cx="2520280" cy="86409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thieve</a:t>
            </a:r>
            <a:r>
              <a:rPr lang="ar-S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he-IL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A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5220072" y="2276872"/>
            <a:ext cx="3384376" cy="86409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thief</a:t>
            </a:r>
            <a:r>
              <a:rPr lang="ar-S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he-IL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A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1547664" y="4725144"/>
            <a:ext cx="3377536" cy="86409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440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thiev</a:t>
            </a:r>
            <a:endParaRPr lang="he-IL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440A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Comic Sans MS" pitchFamily="66" charset="0"/>
              </a:rPr>
              <a:t>Some nouns that end in </a:t>
            </a:r>
            <a:r>
              <a:rPr lang="en-US" sz="4000" dirty="0">
                <a:solidFill>
                  <a:srgbClr val="990033"/>
                </a:solidFill>
                <a:latin typeface="Comic Sans MS" pitchFamily="66" charset="0"/>
              </a:rPr>
              <a:t>f</a:t>
            </a:r>
            <a:r>
              <a:rPr lang="en-US" sz="4000" dirty="0">
                <a:latin typeface="Comic Sans MS" pitchFamily="66" charset="0"/>
              </a:rPr>
              <a:t> or </a:t>
            </a:r>
            <a:r>
              <a:rPr lang="en-US" sz="4000" dirty="0" err="1">
                <a:solidFill>
                  <a:srgbClr val="990033"/>
                </a:solidFill>
                <a:latin typeface="Comic Sans MS" pitchFamily="66" charset="0"/>
              </a:rPr>
              <a:t>fe</a:t>
            </a:r>
            <a:r>
              <a:rPr lang="en-US" sz="4000" dirty="0">
                <a:latin typeface="Comic Sans MS" pitchFamily="66" charset="0"/>
              </a:rPr>
              <a:t> change to </a:t>
            </a:r>
            <a:r>
              <a:rPr lang="en-US" sz="4000" dirty="0" err="1">
                <a:solidFill>
                  <a:srgbClr val="990033"/>
                </a:solidFill>
                <a:latin typeface="Comic Sans MS" pitchFamily="66" charset="0"/>
              </a:rPr>
              <a:t>ves</a:t>
            </a:r>
            <a:r>
              <a:rPr lang="en-US" sz="4000" dirty="0">
                <a:latin typeface="Comic Sans MS" pitchFamily="66" charset="0"/>
              </a:rPr>
              <a:t> when made plural: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calf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calves</a:t>
            </a:r>
          </a:p>
          <a:p>
            <a:pPr lvl="1" algn="l" rtl="0">
              <a:lnSpc>
                <a:spcPct val="90000"/>
              </a:lnSpc>
            </a:pPr>
            <a:endParaRPr lang="en-US" sz="3600" dirty="0">
              <a:latin typeface="Comic Sans MS" pitchFamily="66" charset="0"/>
            </a:endParaRPr>
          </a:p>
          <a:p>
            <a:pPr lvl="1" algn="l" rtl="0">
              <a:lnSpc>
                <a:spcPct val="90000"/>
              </a:lnSpc>
            </a:pPr>
            <a:endParaRPr lang="en-US" sz="3600" dirty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knife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knives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524000" y="1447800"/>
            <a:ext cx="381000" cy="609600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600200" y="3962400"/>
            <a:ext cx="609600" cy="533400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1272" name="Picture 8" descr="c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3400425" cy="2495550"/>
          </a:xfrm>
          <a:prstGeom prst="rect">
            <a:avLst/>
          </a:prstGeom>
          <a:noFill/>
        </p:spPr>
      </p:pic>
      <p:pic>
        <p:nvPicPr>
          <p:cNvPr id="11273" name="Picture 9" descr="kni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241800"/>
            <a:ext cx="3505200" cy="235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000" t="-18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23528" y="260648"/>
            <a:ext cx="865503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The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singular noun of brushes: 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2" charset="-78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3779912" y="3500438"/>
            <a:ext cx="3578170" cy="864096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DC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brushe</a:t>
            </a:r>
            <a:endParaRPr lang="he-I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DC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1187624" y="4509120"/>
            <a:ext cx="3655308" cy="1143008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DC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brush</a:t>
            </a:r>
            <a:endParaRPr lang="he-I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DC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5364088" y="2276872"/>
            <a:ext cx="3312368" cy="864096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DC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brushes</a:t>
            </a:r>
            <a:endParaRPr lang="he-I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DC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7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70295" y="188640"/>
            <a:ext cx="907370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The plural of  hour:</a:t>
            </a:r>
            <a:endParaRPr lang="he-IL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raditional Arabic" pitchFamily="2" charset="-78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357158" y="4437112"/>
            <a:ext cx="5429288" cy="86409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DC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hories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DC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1071538" y="3140968"/>
            <a:ext cx="6286544" cy="86409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DC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hours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DC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3214678" y="2204864"/>
            <a:ext cx="4957722" cy="86409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DC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houres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DC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77258" y="404664"/>
            <a:ext cx="922125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Traditional Arabic" pitchFamily="2" charset="-78"/>
                <a:cs typeface="Traditional Arabic" pitchFamily="2" charset="-78"/>
              </a:rPr>
              <a:t>The plural name of child</a:t>
            </a:r>
            <a:endParaRPr lang="he-I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latin typeface="Traditional Arabic" pitchFamily="2" charset="-78"/>
            </a:endParaRPr>
          </a:p>
        </p:txBody>
      </p:sp>
      <p:sp>
        <p:nvSpPr>
          <p:cNvPr id="7" name="מלבן עם פינות מעוגלות באותו צד 6">
            <a:hlinkClick r:id="rId5" action="ppaction://hlinksldjump"/>
          </p:cNvPr>
          <p:cNvSpPr/>
          <p:nvPr/>
        </p:nvSpPr>
        <p:spPr>
          <a:xfrm>
            <a:off x="3571868" y="3429000"/>
            <a:ext cx="2857520" cy="864096"/>
          </a:xfrm>
          <a:prstGeom prst="round2Same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4CCE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childs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4CCE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4CCE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מלבן עם פינות מעוגלות באותו צד 7">
            <a:hlinkClick r:id="rId6" action="ppaction://hlinksldjump"/>
          </p:cNvPr>
          <p:cNvSpPr/>
          <p:nvPr/>
        </p:nvSpPr>
        <p:spPr>
          <a:xfrm>
            <a:off x="2483768" y="4509120"/>
            <a:ext cx="3744416" cy="864096"/>
          </a:xfrm>
          <a:prstGeom prst="round2Same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4CCE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children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4CCE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מלבן עם פינות מעוגלות באותו צד 8">
            <a:hlinkClick r:id="rId5" action="ppaction://hlinksldjump"/>
          </p:cNvPr>
          <p:cNvSpPr/>
          <p:nvPr/>
        </p:nvSpPr>
        <p:spPr>
          <a:xfrm>
            <a:off x="5643570" y="2204864"/>
            <a:ext cx="2528830" cy="864096"/>
          </a:xfrm>
          <a:prstGeom prst="round2Same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4CCE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child 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4CCE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6512" y="1886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The plural noun of woman</a:t>
            </a:r>
            <a:endParaRPr lang="he-IL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מלבן עם פינות מעוגלות באותו צד 7">
            <a:hlinkClick r:id="rId5" action="ppaction://hlinksldjump"/>
          </p:cNvPr>
          <p:cNvSpPr/>
          <p:nvPr/>
        </p:nvSpPr>
        <p:spPr>
          <a:xfrm>
            <a:off x="5580112" y="3429000"/>
            <a:ext cx="2880320" cy="864096"/>
          </a:xfrm>
          <a:prstGeom prst="round2Same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womans</a:t>
            </a:r>
            <a:endParaRPr lang="he-I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מלבן עם פינות מעוגלות באותו צד 8">
            <a:hlinkClick r:id="rId6" action="ppaction://hlinksldjump"/>
          </p:cNvPr>
          <p:cNvSpPr/>
          <p:nvPr/>
        </p:nvSpPr>
        <p:spPr>
          <a:xfrm>
            <a:off x="863080" y="4437112"/>
            <a:ext cx="1908720" cy="936104"/>
          </a:xfrm>
          <a:prstGeom prst="round2Same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women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0" name="מלבן עם פינות מעוגלות באותו צד 9">
            <a:hlinkClick r:id="rId5" action="ppaction://hlinksldjump"/>
          </p:cNvPr>
          <p:cNvSpPr/>
          <p:nvPr/>
        </p:nvSpPr>
        <p:spPr>
          <a:xfrm>
            <a:off x="1583160" y="1988840"/>
            <a:ext cx="1836712" cy="864096"/>
          </a:xfrm>
          <a:prstGeom prst="round2Same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2800" dirty="0" err="1" smtClean="0">
                <a:latin typeface="Comic Sans MS" pitchFamily="66" charset="0"/>
              </a:rPr>
              <a:t>womens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Comic Sans MS" pitchFamily="66" charset="0"/>
              </a:rPr>
              <a:t>Some nouns do not change at all when made plural: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sheep</a:t>
            </a:r>
          </a:p>
          <a:p>
            <a:pPr lvl="1" algn="l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sheep</a:t>
            </a:r>
          </a:p>
          <a:p>
            <a:pPr lvl="1" algn="l">
              <a:lnSpc>
                <a:spcPct val="90000"/>
              </a:lnSpc>
            </a:pPr>
            <a:endParaRPr lang="en-US" sz="3600" dirty="0">
              <a:latin typeface="Comic Sans MS" pitchFamily="66" charset="0"/>
            </a:endParaRPr>
          </a:p>
          <a:p>
            <a:pPr lvl="1" algn="l">
              <a:lnSpc>
                <a:spcPct val="90000"/>
              </a:lnSpc>
            </a:pPr>
            <a:endParaRPr lang="en-US" sz="3600" dirty="0">
              <a:latin typeface="Comic Sans MS" pitchFamily="66" charset="0"/>
            </a:endParaRPr>
          </a:p>
          <a:p>
            <a:pPr algn="l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deer</a:t>
            </a:r>
          </a:p>
          <a:p>
            <a:pPr lvl="1" algn="l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deer</a:t>
            </a:r>
          </a:p>
        </p:txBody>
      </p:sp>
      <p:pic>
        <p:nvPicPr>
          <p:cNvPr id="13321" name="Picture 9" descr="sheep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2381250" cy="1933575"/>
          </a:xfrm>
          <a:prstGeom prst="rect">
            <a:avLst/>
          </a:prstGeom>
          <a:noFill/>
        </p:spPr>
      </p:pic>
      <p:pic>
        <p:nvPicPr>
          <p:cNvPr id="13322" name="Picture 10" descr="de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2743200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Some nouns become a new word when made plural: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man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men</a:t>
            </a:r>
          </a:p>
          <a:p>
            <a:pPr lvl="1" algn="l" rtl="0">
              <a:lnSpc>
                <a:spcPct val="90000"/>
              </a:lnSpc>
            </a:pPr>
            <a:endParaRPr lang="en-US" sz="3600" dirty="0">
              <a:latin typeface="Comic Sans MS" pitchFamily="66" charset="0"/>
            </a:endParaRPr>
          </a:p>
          <a:p>
            <a:pPr lvl="1" algn="l" rtl="0">
              <a:lnSpc>
                <a:spcPct val="90000"/>
              </a:lnSpc>
            </a:pPr>
            <a:endParaRPr lang="en-US" sz="3600" dirty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4000" dirty="0">
                <a:latin typeface="Comic Sans MS" pitchFamily="66" charset="0"/>
              </a:rPr>
              <a:t>goose</a:t>
            </a:r>
          </a:p>
          <a:p>
            <a:pPr lvl="1" algn="l" rtl="0"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</a:rPr>
              <a:t>geese</a:t>
            </a:r>
          </a:p>
        </p:txBody>
      </p:sp>
      <p:pic>
        <p:nvPicPr>
          <p:cNvPr id="14342" name="Picture 6" descr="goosef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62400"/>
            <a:ext cx="3124200" cy="239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ljskf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/>
          <p:cNvSpPr/>
          <p:nvPr/>
        </p:nvSpPr>
        <p:spPr>
          <a:xfrm>
            <a:off x="2483768" y="188640"/>
            <a:ext cx="4701928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MAZE</a:t>
            </a:r>
            <a:endParaRPr lang="he-IL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raditional Arabic" pitchFamily="2" charset="-78"/>
              <a:cs typeface="+mn-cs"/>
            </a:endParaRPr>
          </a:p>
        </p:txBody>
      </p:sp>
      <p:sp>
        <p:nvSpPr>
          <p:cNvPr id="6" name="מלבן 5">
            <a:hlinkClick r:id="rId6" action="ppaction://hlinksldjump">
              <a:snd r:embed="rId7" name="chimes.wav"/>
            </a:hlinkClick>
          </p:cNvPr>
          <p:cNvSpPr/>
          <p:nvPr/>
        </p:nvSpPr>
        <p:spPr>
          <a:xfrm>
            <a:off x="0" y="5589240"/>
            <a:ext cx="31846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START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979712" y="0"/>
            <a:ext cx="4896544" cy="6858000"/>
          </a:xfrm>
          <a:prstGeom prst="rect">
            <a:avLst/>
          </a:prstGeom>
          <a:solidFill>
            <a:srgbClr val="FFC00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 smtClean="0">
              <a:ln w="24500" cmpd="dbl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Hello dear friends…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I am Dora, today in the morning I missed my friend </a:t>
            </a:r>
            <a:r>
              <a:rPr lang="en-US" sz="3200" b="1" dirty="0" err="1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Mozo</a:t>
            </a:r>
            <a:r>
              <a:rPr lang="en-US" sz="3200" b="1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Would you please help me finding him by answering the following questions? </a:t>
            </a:r>
            <a:endParaRPr lang="ar-SA" sz="3200" b="1" dirty="0" smtClean="0">
              <a:ln w="24500" cmpd="dbl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dirty="0" smtClean="0">
              <a:ln w="24500" cmpd="dbl">
                <a:solidFill>
                  <a:srgbClr val="00B05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  <a:hlinkClick r:id="" action="ppaction://hlinkshowjump?jump=nextslide">
                  <a:snd r:embed="rId5" name="chimes.wav"/>
                </a:hlinkClick>
              </a:rPr>
              <a:t>start playing</a:t>
            </a:r>
            <a:endParaRPr lang="he-IL" sz="3200" b="1" dirty="0" smtClean="0">
              <a:ln w="24500" cmpd="dbl">
                <a:solidFill>
                  <a:srgbClr val="00B05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pic>
        <p:nvPicPr>
          <p:cNvPr id="3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reem\Desktop\دورا\user4888_pic5200_128441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6132513"/>
            <a:ext cx="5032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49500"/>
            <a:ext cx="479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Users\reem\Desktop\دورا\drmaze4.gif"/>
          <p:cNvPicPr>
            <a:picLocks noChangeAspect="1" noChangeArrowheads="1"/>
          </p:cNvPicPr>
          <p:nvPr/>
        </p:nvPicPr>
        <p:blipFill>
          <a:blip r:embed="rId6" cstate="print"/>
          <a:srcRect l="21494" b="32051"/>
          <a:stretch>
            <a:fillRect/>
          </a:stretch>
        </p:blipFill>
        <p:spPr bwMode="auto">
          <a:xfrm>
            <a:off x="971550" y="0"/>
            <a:ext cx="77041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C:\Users\reem\Desktop\دورا\photos_EA1494DC-8291-40B2-8DEB-F24634C087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04813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שמאלה 10">
            <a:hlinkClick r:id="rId8" action="ppaction://hlinksldjump"/>
          </p:cNvPr>
          <p:cNvSpPr/>
          <p:nvPr/>
        </p:nvSpPr>
        <p:spPr>
          <a:xfrm>
            <a:off x="0" y="5949950"/>
            <a:ext cx="900113" cy="908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raditional Arabic" pitchFamily="2" charset="-78"/>
                <a:cs typeface="Traditional Arabic" pitchFamily="2" charset="-78"/>
              </a:rPr>
              <a:t>start</a:t>
            </a:r>
            <a:endParaRPr lang="he-IL" b="1" dirty="0">
              <a:latin typeface="Traditional Arabic" pitchFamily="2" charset="-78"/>
            </a:endParaRPr>
          </a:p>
        </p:txBody>
      </p:sp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345</Words>
  <Application>Microsoft Office PowerPoint</Application>
  <PresentationFormat>‫הצגה על המסך (4:3)</PresentationFormat>
  <Paragraphs>170</Paragraphs>
  <Slides>43</Slides>
  <Notes>37</Notes>
  <HiddenSlides>1</HiddenSlides>
  <MMClips>4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4" baseType="lpstr">
      <vt:lpstr>ערכת נושא Office</vt:lpstr>
      <vt:lpstr>שקופית 1</vt:lpstr>
      <vt:lpstr>Add es to make nouns plural that end with:</vt:lpstr>
      <vt:lpstr>Add ies to make nouns plural that end with a consonant and a y:</vt:lpstr>
      <vt:lpstr>Some nouns that end in f or fe change to ves when made plural:</vt:lpstr>
      <vt:lpstr>Some nouns do not change at all when made plural:</vt:lpstr>
      <vt:lpstr>Some nouns become a new word when made plural: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שקופית 36</vt:lpstr>
      <vt:lpstr>שקופית 37</vt:lpstr>
      <vt:lpstr>שקופית 38</vt:lpstr>
      <vt:lpstr>שקופית 39</vt:lpstr>
      <vt:lpstr>שקופית 40</vt:lpstr>
      <vt:lpstr>שקופית 41</vt:lpstr>
      <vt:lpstr>שקופית 42</vt:lpstr>
      <vt:lpstr>שקופית 43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reem</dc:creator>
  <cp:lastModifiedBy>USER1</cp:lastModifiedBy>
  <cp:revision>121</cp:revision>
  <dcterms:created xsi:type="dcterms:W3CDTF">2011-05-23T21:39:19Z</dcterms:created>
  <dcterms:modified xsi:type="dcterms:W3CDTF">2016-11-18T17:36:31Z</dcterms:modified>
</cp:coreProperties>
</file>